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62" r:id="rId2"/>
    <p:sldId id="306" r:id="rId3"/>
    <p:sldId id="294" r:id="rId4"/>
    <p:sldId id="285" r:id="rId5"/>
    <p:sldId id="288" r:id="rId6"/>
    <p:sldId id="292" r:id="rId7"/>
    <p:sldId id="286" r:id="rId8"/>
    <p:sldId id="291" r:id="rId9"/>
    <p:sldId id="297" r:id="rId10"/>
    <p:sldId id="289" r:id="rId11"/>
    <p:sldId id="290" r:id="rId12"/>
    <p:sldId id="261" r:id="rId13"/>
    <p:sldId id="260" r:id="rId14"/>
    <p:sldId id="287" r:id="rId15"/>
    <p:sldId id="257" r:id="rId16"/>
    <p:sldId id="298" r:id="rId17"/>
    <p:sldId id="302" r:id="rId18"/>
    <p:sldId id="303" r:id="rId19"/>
    <p:sldId id="259" r:id="rId20"/>
    <p:sldId id="299" r:id="rId21"/>
    <p:sldId id="293" r:id="rId22"/>
    <p:sldId id="270" r:id="rId23"/>
    <p:sldId id="301" r:id="rId24"/>
    <p:sldId id="300" r:id="rId25"/>
    <p:sldId id="296" r:id="rId26"/>
    <p:sldId id="305" r:id="rId27"/>
    <p:sldId id="304" r:id="rId28"/>
  </p:sldIdLst>
  <p:sldSz cx="9144000" cy="5143500" type="screen16x9"/>
  <p:notesSz cx="6858000" cy="9144000"/>
  <p:embeddedFontLst>
    <p:embeddedFont>
      <p:font typeface="Hind" panose="02000000000000000000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01"/>
    <a:srgbClr val="55CFE8"/>
    <a:srgbClr val="FFD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8"/>
    <p:restoredTop sz="94674"/>
  </p:normalViewPr>
  <p:slideViewPr>
    <p:cSldViewPr snapToGrid="0" snapToObjects="1">
      <p:cViewPr varScale="1">
        <p:scale>
          <a:sx n="157" d="100"/>
          <a:sy n="157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0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4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94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5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8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12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2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3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36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5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1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57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5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4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1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2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673989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latin typeface="Montserrat" pitchFamily="2" charset="77"/>
              </a:rPr>
              <a:t>CSS</a:t>
            </a:r>
            <a:endParaRPr lang="en-MY" sz="7200" dirty="0"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370371" y="2427553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6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The Basic of Cascading Style Sheets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716327" y="74928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074142" y="519612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141907" y="1691631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471387" y="1144680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46CBEBE-8936-204A-A71C-C2C69C56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6" y="2707195"/>
            <a:ext cx="4243055" cy="2240642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931138" y="220928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External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0875" y="2511532"/>
            <a:ext cx="3309993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Separate HTML &amp; CSS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section</a:t>
            </a:r>
            <a:endParaRPr lang="en-US" sz="1600" dirty="0">
              <a:latin typeface="Raleway" panose="020B0503030101060003" pitchFamily="34" charset="77"/>
            </a:endParaRPr>
          </a:p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&lt;link&gt; </a:t>
            </a:r>
            <a:r>
              <a:rPr lang="en-US" sz="1600" dirty="0">
                <a:latin typeface="Raleway" panose="020B0503030101060003" pitchFamily="34" charset="77"/>
              </a:rPr>
              <a:t>element to associate with .</a:t>
            </a:r>
            <a:r>
              <a:rPr lang="en-US" sz="1600" dirty="0" err="1">
                <a:latin typeface="Raleway" panose="020B0503030101060003" pitchFamily="34" charset="77"/>
              </a:rPr>
              <a:t>css</a:t>
            </a:r>
            <a:r>
              <a:rPr lang="en-US" sz="1600" dirty="0">
                <a:latin typeface="Raleway" panose="020B0503030101060003" pitchFamily="34" charset="77"/>
              </a:rPr>
              <a:t> file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Applies to multiple HTML page documents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D76E23-58F6-164E-901C-35712A41373A}"/>
              </a:ext>
            </a:extLst>
          </p:cNvPr>
          <p:cNvSpPr txBox="1">
            <a:spLocks/>
          </p:cNvSpPr>
          <p:nvPr/>
        </p:nvSpPr>
        <p:spPr>
          <a:xfrm>
            <a:off x="1796079" y="4411696"/>
            <a:ext cx="2313012" cy="55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None/>
            </a:pPr>
            <a:r>
              <a:rPr lang="en-US" sz="1600" dirty="0">
                <a:latin typeface="Raleway" panose="020B0503030101060003" pitchFamily="34" charset="77"/>
              </a:rPr>
              <a:t>What are these?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2D998-C723-A94B-9147-1390A215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4" y="4615270"/>
            <a:ext cx="191916" cy="191916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5E656437-C54B-C441-A1F4-8B096F23E9C5}"/>
              </a:ext>
            </a:extLst>
          </p:cNvPr>
          <p:cNvSpPr/>
          <p:nvPr/>
        </p:nvSpPr>
        <p:spPr>
          <a:xfrm flipH="1">
            <a:off x="2745371" y="3953282"/>
            <a:ext cx="118651" cy="535916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374B257-AA16-5B4C-9D71-193A1F82E963}"/>
              </a:ext>
            </a:extLst>
          </p:cNvPr>
          <p:cNvSpPr/>
          <p:nvPr/>
        </p:nvSpPr>
        <p:spPr>
          <a:xfrm>
            <a:off x="3191018" y="3876207"/>
            <a:ext cx="76438" cy="647025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9139F-F214-C545-B390-8D7FA357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6" y="1308387"/>
            <a:ext cx="7279346" cy="17145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B01320-299B-5545-B725-BD5E565D3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80" y="547252"/>
            <a:ext cx="7344616" cy="17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25050" y="76550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Hexadecimal Colors</a:t>
            </a:r>
            <a:endParaRPr dirty="0">
              <a:latin typeface="Montserra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7AC2F-873B-4742-88FC-7CECA91A3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3" r="22248"/>
          <a:stretch/>
        </p:blipFill>
        <p:spPr>
          <a:xfrm>
            <a:off x="1835184" y="1576070"/>
            <a:ext cx="4890348" cy="25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0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28420" y="682532"/>
            <a:ext cx="6217777" cy="729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Comparing Hex with RGB</a:t>
            </a:r>
            <a:endParaRPr sz="3600"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36023" y="1411719"/>
            <a:ext cx="6950481" cy="3191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Hexadecimals counts from 0 ~ 9 then A ~ F</a:t>
            </a: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RGB(255,0,0) = #FF0000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RGB(0,255,0) = #00FF00 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RGB(0,0,255) = #0000FF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endParaRPr lang="en-US" dirty="0">
              <a:latin typeface="Raleway" panose="020B0503030101060003" pitchFamily="34" charset="77"/>
            </a:endParaRP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See the pattern?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4" name="Shape 216">
            <a:extLst>
              <a:ext uri="{FF2B5EF4-FFF2-40B4-BE49-F238E27FC236}">
                <a16:creationId xmlns:a16="http://schemas.microsoft.com/office/drawing/2014/main" id="{3B742876-77F4-1440-90FF-605D84EB330B}"/>
              </a:ext>
            </a:extLst>
          </p:cNvPr>
          <p:cNvSpPr txBox="1">
            <a:spLocks/>
          </p:cNvSpPr>
          <p:nvPr/>
        </p:nvSpPr>
        <p:spPr>
          <a:xfrm>
            <a:off x="4776356" y="2318162"/>
            <a:ext cx="2708225" cy="233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dirty="0">
                <a:solidFill>
                  <a:srgbClr val="FF0000"/>
                </a:solidFill>
                <a:latin typeface="Raleway" panose="020B0503030101060003" pitchFamily="34" charset="77"/>
              </a:rPr>
              <a:t>Red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92D050"/>
                </a:solidFill>
                <a:latin typeface="Raleway" panose="020B0503030101060003" pitchFamily="34" charset="77"/>
              </a:rPr>
              <a:t>Green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00B0F0"/>
                </a:solidFill>
                <a:latin typeface="Raleway" panose="020B0503030101060003" pitchFamily="34" charset="77"/>
              </a:rPr>
              <a:t>Blue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Right click &gt; Inspect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4E1F-5906-6B49-89D0-01BD106F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99" y="785100"/>
            <a:ext cx="6178478" cy="46358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414100" y="458638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" pitchFamily="2" charset="77"/>
              </a:rPr>
              <a:t>Types of CSS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2A46A7BA-6641-1741-B1D3-61F2AD696B9A}"/>
              </a:ext>
            </a:extLst>
          </p:cNvPr>
          <p:cNvSpPr txBox="1">
            <a:spLocks/>
          </p:cNvSpPr>
          <p:nvPr/>
        </p:nvSpPr>
        <p:spPr>
          <a:xfrm>
            <a:off x="2414100" y="1618438"/>
            <a:ext cx="408197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Inline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Embedded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External Style</a:t>
            </a:r>
          </a:p>
        </p:txBody>
      </p:sp>
    </p:spTree>
    <p:extLst>
      <p:ext uri="{BB962C8B-B14F-4D97-AF65-F5344CB8AC3E}">
        <p14:creationId xmlns:p14="http://schemas.microsoft.com/office/powerpoint/2010/main" val="224649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2B7B96E-1D2C-814B-9DE7-B17E55D1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4" y="981046"/>
            <a:ext cx="3515911" cy="2636933"/>
          </a:xfrm>
          <a:prstGeom prst="rect">
            <a:avLst/>
          </a:prstGeom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166191" y="383537"/>
            <a:ext cx="5499652" cy="690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itchFamily="2" charset="77"/>
              </a:rPr>
              <a:t>Quiz  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302F47DF-2BF2-4F43-A64A-3F98BDB5E002}"/>
              </a:ext>
            </a:extLst>
          </p:cNvPr>
          <p:cNvSpPr txBox="1">
            <a:spLocks/>
          </p:cNvSpPr>
          <p:nvPr/>
        </p:nvSpPr>
        <p:spPr>
          <a:xfrm>
            <a:off x="2645904" y="476689"/>
            <a:ext cx="4812473" cy="50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What is the </a:t>
            </a:r>
            <a:r>
              <a:rPr lang="en-MY" sz="1600" dirty="0" err="1">
                <a:solidFill>
                  <a:schemeClr val="tx2"/>
                </a:solidFill>
                <a:latin typeface="Raleway" panose="020B0503030101060003" pitchFamily="34" charset="77"/>
              </a:rPr>
              <a:t>color</a:t>
            </a:r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 of the output?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2C03B8-97D7-9848-9174-1FBEE259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9129"/>
            <a:ext cx="9144000" cy="29807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9B6BCF-3B5F-D845-A3F3-BA808D1C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601" y="3126681"/>
            <a:ext cx="4126855" cy="217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04737" y="2161800"/>
            <a:ext cx="51135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different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font-sizes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two different </a:t>
            </a:r>
            <a:r>
              <a:rPr lang="en" sz="36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elements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MY" sz="2800" dirty="0">
                <a:solidFill>
                  <a:schemeClr val="bg1"/>
                </a:solidFill>
                <a:latin typeface="Raleway" panose="020B0503030101060003" pitchFamily="34" charset="77"/>
              </a:rPr>
              <a:t>with external style?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“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969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5C0E73-43EC-CF48-A0D2-EF5CCAFA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814647"/>
            <a:ext cx="4222866" cy="44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490EB-A7EF-E64D-8FCE-03934D82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3" y="814647"/>
            <a:ext cx="4307579" cy="4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6">
            <a:extLst>
              <a:ext uri="{FF2B5EF4-FFF2-40B4-BE49-F238E27FC236}">
                <a16:creationId xmlns:a16="http://schemas.microsoft.com/office/drawing/2014/main" id="{0D7F976B-59E1-B142-8D82-F5350D9CAA6B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Selectors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&gt;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div,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a:link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a:hover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a:visited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6B92F124-57D9-9E48-8217-F526508EEE08}"/>
              </a:ext>
            </a:extLst>
          </p:cNvPr>
          <p:cNvSpPr txBox="1">
            <a:spLocks/>
          </p:cNvSpPr>
          <p:nvPr/>
        </p:nvSpPr>
        <p:spPr>
          <a:xfrm>
            <a:off x="2959331" y="335280"/>
            <a:ext cx="504582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US" sz="4800" b="1" dirty="0">
              <a:solidFill>
                <a:srgbClr val="FFCC00"/>
              </a:solidFill>
              <a:latin typeface="Montserrat" pitchFamily="2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one level deep in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&lt;p&gt; tags and &lt;div&gt; tags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normal state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with mouse over it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visited state</a:t>
            </a:r>
          </a:p>
        </p:txBody>
      </p:sp>
    </p:spTree>
    <p:extLst>
      <p:ext uri="{BB962C8B-B14F-4D97-AF65-F5344CB8AC3E}">
        <p14:creationId xmlns:p14="http://schemas.microsoft.com/office/powerpoint/2010/main" val="292422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87FA6-5316-B647-9671-CA32FFF9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97" y="2109216"/>
            <a:ext cx="3562770" cy="314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CBACE-BF17-E440-9513-748F9460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095" y="641668"/>
            <a:ext cx="6357174" cy="2138705"/>
          </a:xfrm>
          <a:prstGeom prst="rect">
            <a:avLst/>
          </a:prstGeom>
        </p:spPr>
      </p:pic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2070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ID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16">
            <a:extLst>
              <a:ext uri="{FF2B5EF4-FFF2-40B4-BE49-F238E27FC236}">
                <a16:creationId xmlns:a16="http://schemas.microsoft.com/office/drawing/2014/main" id="{5F717083-2987-6340-8B0F-12B9AA3C2251}"/>
              </a:ext>
            </a:extLst>
          </p:cNvPr>
          <p:cNvSpPr txBox="1">
            <a:spLocks/>
          </p:cNvSpPr>
          <p:nvPr/>
        </p:nvSpPr>
        <p:spPr>
          <a:xfrm>
            <a:off x="784928" y="875467"/>
            <a:ext cx="678503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Thou shall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asketh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 thy question if thou hast one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Thou shall not laugh at questions of others</a:t>
            </a:r>
          </a:p>
          <a:p>
            <a:pPr lvl="1"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The world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existeth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 no stupid questions</a:t>
            </a:r>
          </a:p>
          <a:p>
            <a:pPr lvl="1"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Existeth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 only people who brave not to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asketh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Every man that hath attained to the use of reason, is supposed to know, he ought not to do to another, what he would not have done to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himselfe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Thou shalt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convenant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 to follows the common rules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95390-E76A-4849-B052-D5327180013E}"/>
              </a:ext>
            </a:extLst>
          </p:cNvPr>
          <p:cNvSpPr txBox="1"/>
          <p:nvPr/>
        </p:nvSpPr>
        <p:spPr>
          <a:xfrm>
            <a:off x="1197620" y="517890"/>
            <a:ext cx="18133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CC00"/>
                </a:solidFill>
                <a:latin typeface="Montserrat" pitchFamily="2" charset="77"/>
              </a:rPr>
              <a:t>Rules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433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3835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Class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17E2B-4EE8-064E-972D-A2A5F1C6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64" y="728868"/>
            <a:ext cx="7224433" cy="2599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AD01C-287C-7843-89DF-CBCB8B53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95" y="2576474"/>
            <a:ext cx="5084572" cy="27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16">
            <a:extLst>
              <a:ext uri="{FF2B5EF4-FFF2-40B4-BE49-F238E27FC236}">
                <a16:creationId xmlns:a16="http://schemas.microsoft.com/office/drawing/2014/main" id="{5F737217-6992-724F-B748-9FBE410AE3BF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.class</a:t>
            </a: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same class on multiple elements.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multiple classes on the same element.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consistently style different elements.</a:t>
            </a:r>
          </a:p>
        </p:txBody>
      </p:sp>
      <p:sp>
        <p:nvSpPr>
          <p:cNvPr id="13" name="Shape 216">
            <a:extLst>
              <a:ext uri="{FF2B5EF4-FFF2-40B4-BE49-F238E27FC236}">
                <a16:creationId xmlns:a16="http://schemas.microsoft.com/office/drawing/2014/main" id="{A42C8B04-F355-A042-A9A0-35F56CCF92FD}"/>
              </a:ext>
            </a:extLst>
          </p:cNvPr>
          <p:cNvSpPr txBox="1">
            <a:spLocks/>
          </p:cNvSpPr>
          <p:nvPr/>
        </p:nvSpPr>
        <p:spPr>
          <a:xfrm>
            <a:off x="4224149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l">
              <a:spcBef>
                <a:spcPts val="600"/>
              </a:spcBef>
            </a:pPr>
            <a:r>
              <a:rPr lang="en-US" sz="4800" b="1" dirty="0">
                <a:solidFill>
                  <a:srgbClr val="FF6600"/>
                </a:solidFill>
                <a:latin typeface="Montserrat" pitchFamily="2" charset="77"/>
              </a:rPr>
              <a:t>#</a:t>
            </a:r>
            <a:r>
              <a:rPr lang="en-US" sz="4800" b="1" dirty="0">
                <a:solidFill>
                  <a:srgbClr val="FF6501"/>
                </a:solidFill>
                <a:latin typeface="Montserrat" pitchFamily="2" charset="77"/>
              </a:rPr>
              <a:t>id</a:t>
            </a:r>
            <a:endParaRPr lang="en-US" sz="4800" dirty="0">
              <a:solidFill>
                <a:srgbClr val="FF6501"/>
              </a:solidFill>
              <a:latin typeface="Montserrat" pitchFamily="2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only be used on one element.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Each element can only have one ID.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style single unique element.</a:t>
            </a:r>
          </a:p>
        </p:txBody>
      </p:sp>
    </p:spTree>
    <p:extLst>
      <p:ext uri="{BB962C8B-B14F-4D97-AF65-F5344CB8AC3E}">
        <p14:creationId xmlns:p14="http://schemas.microsoft.com/office/powerpoint/2010/main" val="348697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MON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SE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sz="7200" dirty="0">
              <a:solidFill>
                <a:srgbClr val="6699FF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5" y="38694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6">
            <a:extLst>
              <a:ext uri="{FF2B5EF4-FFF2-40B4-BE49-F238E27FC236}">
                <a16:creationId xmlns:a16="http://schemas.microsoft.com/office/drawing/2014/main" id="{C4BF3531-6FD6-A542-8065-60043F78F205}"/>
              </a:ext>
            </a:extLst>
          </p:cNvPr>
          <p:cNvSpPr txBox="1">
            <a:spLocks/>
          </p:cNvSpPr>
          <p:nvPr/>
        </p:nvSpPr>
        <p:spPr>
          <a:xfrm>
            <a:off x="-44287" y="-30480"/>
            <a:ext cx="2952379" cy="169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1400" dirty="0">
                <a:latin typeface="Montserrat" pitchFamily="2" charset="77"/>
              </a:rPr>
              <a:t>MON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1400" dirty="0">
                <a:latin typeface="Montserrat" pitchFamily="2" charset="77"/>
              </a:rPr>
              <a:t>SE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1400" dirty="0">
                <a:latin typeface="Montserrat" pitchFamily="2" charset="77"/>
              </a:rPr>
              <a:t>S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lang="en-MY" sz="1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hape 216">
            <a:extLst>
              <a:ext uri="{FF2B5EF4-FFF2-40B4-BE49-F238E27FC236}">
                <a16:creationId xmlns:a16="http://schemas.microsoft.com/office/drawing/2014/main" id="{3963B164-7014-5C48-91A6-9278718DD87B}"/>
              </a:ext>
            </a:extLst>
          </p:cNvPr>
          <p:cNvSpPr txBox="1">
            <a:spLocks/>
          </p:cNvSpPr>
          <p:nvPr/>
        </p:nvSpPr>
        <p:spPr>
          <a:xfrm>
            <a:off x="1036729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CC00"/>
                </a:solidFill>
                <a:latin typeface="Montserrat" pitchFamily="2" charset="77"/>
              </a:rPr>
              <a:t>Text and fonts 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font-size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font-weight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font-family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text-align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text-decoration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Shape 216">
            <a:extLst>
              <a:ext uri="{FF2B5EF4-FFF2-40B4-BE49-F238E27FC236}">
                <a16:creationId xmlns:a16="http://schemas.microsoft.com/office/drawing/2014/main" id="{53848130-BF35-D34F-AC92-687F2030D116}"/>
              </a:ext>
            </a:extLst>
          </p:cNvPr>
          <p:cNvSpPr txBox="1">
            <a:spLocks/>
          </p:cNvSpPr>
          <p:nvPr/>
        </p:nvSpPr>
        <p:spPr>
          <a:xfrm>
            <a:off x="4300181" y="2774532"/>
            <a:ext cx="41216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6501"/>
                </a:solidFill>
                <a:latin typeface="Montserrat" pitchFamily="2" charset="77"/>
              </a:rPr>
              <a:t>Colors and Background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background-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box-shadow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9679E1C5-2F06-D44B-8A44-C2EE23361492}"/>
              </a:ext>
            </a:extLst>
          </p:cNvPr>
          <p:cNvSpPr txBox="1">
            <a:spLocks/>
          </p:cNvSpPr>
          <p:nvPr/>
        </p:nvSpPr>
        <p:spPr>
          <a:xfrm>
            <a:off x="1036729" y="2774532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tserrat" pitchFamily="2" charset="77"/>
              </a:rPr>
              <a:t>Visual Formatting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width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height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display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Shape 216">
            <a:extLst>
              <a:ext uri="{FF2B5EF4-FFF2-40B4-BE49-F238E27FC236}">
                <a16:creationId xmlns:a16="http://schemas.microsoft.com/office/drawing/2014/main" id="{1DFFBA1B-809D-494F-99C5-05BAA80680B7}"/>
              </a:ext>
            </a:extLst>
          </p:cNvPr>
          <p:cNvSpPr txBox="1">
            <a:spLocks/>
          </p:cNvSpPr>
          <p:nvPr/>
        </p:nvSpPr>
        <p:spPr>
          <a:xfrm>
            <a:off x="4300181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55CFE8"/>
                </a:solidFill>
                <a:latin typeface="Montserrat" pitchFamily="2" charset="77"/>
              </a:rPr>
              <a:t>The Box Model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padding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margin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border-radius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729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357">
            <a:extLst>
              <a:ext uri="{FF2B5EF4-FFF2-40B4-BE49-F238E27FC236}">
                <a16:creationId xmlns:a16="http://schemas.microsoft.com/office/drawing/2014/main" id="{124681E3-E0C3-0141-953A-3C6481F0B5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875" y="1553980"/>
            <a:ext cx="4341727" cy="2340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Shape 189">
            <a:extLst>
              <a:ext uri="{FF2B5EF4-FFF2-40B4-BE49-F238E27FC236}">
                <a16:creationId xmlns:a16="http://schemas.microsoft.com/office/drawing/2014/main" id="{ED073562-575C-4147-924F-1AB122B7E99A}"/>
              </a:ext>
            </a:extLst>
          </p:cNvPr>
          <p:cNvSpPr txBox="1">
            <a:spLocks/>
          </p:cNvSpPr>
          <p:nvPr/>
        </p:nvSpPr>
        <p:spPr>
          <a:xfrm>
            <a:off x="932098" y="758290"/>
            <a:ext cx="7195279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2400" dirty="0">
                <a:latin typeface="Montserrat" pitchFamily="2" charset="77"/>
              </a:rPr>
              <a:t>Margin, Border &amp; Padding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C5112-A43B-6740-A5AD-56A50D8B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062" y="325348"/>
            <a:ext cx="4572000" cy="4375355"/>
          </a:xfrm>
          <a:prstGeom prst="rect">
            <a:avLst/>
          </a:prstGeom>
        </p:spPr>
      </p:pic>
      <p:sp>
        <p:nvSpPr>
          <p:cNvPr id="6" name="Shape 216">
            <a:extLst>
              <a:ext uri="{FF2B5EF4-FFF2-40B4-BE49-F238E27FC236}">
                <a16:creationId xmlns:a16="http://schemas.microsoft.com/office/drawing/2014/main" id="{EDF5BBCA-D78C-7941-8F5B-081DCBC760CF}"/>
              </a:ext>
            </a:extLst>
          </p:cNvPr>
          <p:cNvSpPr txBox="1">
            <a:spLocks/>
          </p:cNvSpPr>
          <p:nvPr/>
        </p:nvSpPr>
        <p:spPr>
          <a:xfrm>
            <a:off x="0" y="-50419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992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362">
            <a:extLst>
              <a:ext uri="{FF2B5EF4-FFF2-40B4-BE49-F238E27FC236}">
                <a16:creationId xmlns:a16="http://schemas.microsoft.com/office/drawing/2014/main" id="{E7E69846-62E5-5F40-907E-E4CF74AB4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6" t="17309" r="31104" b="4707"/>
          <a:stretch/>
        </p:blipFill>
        <p:spPr>
          <a:xfrm>
            <a:off x="2602989" y="1097353"/>
            <a:ext cx="3661279" cy="340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-50419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4" name="Shape 216">
            <a:extLst>
              <a:ext uri="{FF2B5EF4-FFF2-40B4-BE49-F238E27FC236}">
                <a16:creationId xmlns:a16="http://schemas.microsoft.com/office/drawing/2014/main" id="{49EEA84B-0EF5-7B40-AD23-0AA29E34D45C}"/>
              </a:ext>
            </a:extLst>
          </p:cNvPr>
          <p:cNvSpPr txBox="1">
            <a:spLocks/>
          </p:cNvSpPr>
          <p:nvPr/>
        </p:nvSpPr>
        <p:spPr>
          <a:xfrm>
            <a:off x="4726458" y="669735"/>
            <a:ext cx="1860459" cy="56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1600" b="1" dirty="0">
                <a:solidFill>
                  <a:srgbClr val="FF6501"/>
                </a:solidFill>
                <a:latin typeface="Montserrat" pitchFamily="2" charset="77"/>
              </a:rPr>
              <a:t>without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1600" dirty="0">
              <a:solidFill>
                <a:srgbClr val="FF6501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BA40B688-E82B-A643-B836-F4CD0EA03FEA}"/>
              </a:ext>
            </a:extLst>
          </p:cNvPr>
          <p:cNvSpPr txBox="1">
            <a:spLocks/>
          </p:cNvSpPr>
          <p:nvPr/>
        </p:nvSpPr>
        <p:spPr>
          <a:xfrm>
            <a:off x="3058691" y="669735"/>
            <a:ext cx="1123764" cy="64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1600" b="1" dirty="0">
                <a:solidFill>
                  <a:srgbClr val="55CFE8"/>
                </a:solidFill>
                <a:latin typeface="Montserrat" pitchFamily="2" charset="77"/>
              </a:rPr>
              <a:t>with</a:t>
            </a:r>
            <a:endParaRPr lang="en-MY" sz="1600" dirty="0">
              <a:solidFill>
                <a:srgbClr val="55CFE8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9004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687824" y="156818"/>
            <a:ext cx="5413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Display property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7C6FBD-3AAE-D54D-819C-E126F979B689}"/>
              </a:ext>
            </a:extLst>
          </p:cNvPr>
          <p:cNvSpPr/>
          <p:nvPr/>
        </p:nvSpPr>
        <p:spPr>
          <a:xfrm>
            <a:off x="4960418" y="1196236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5F371-D82E-0349-81A0-8343F6C503C7}"/>
              </a:ext>
            </a:extLst>
          </p:cNvPr>
          <p:cNvSpPr/>
          <p:nvPr/>
        </p:nvSpPr>
        <p:spPr>
          <a:xfrm>
            <a:off x="6008338" y="1196236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FAF3D0-3AB9-CF42-97D9-6A0CE1B25230}"/>
              </a:ext>
            </a:extLst>
          </p:cNvPr>
          <p:cNvSpPr/>
          <p:nvPr/>
        </p:nvSpPr>
        <p:spPr>
          <a:xfrm>
            <a:off x="4960418" y="2693261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458295-52EA-2E43-8748-73BDC32115D8}"/>
              </a:ext>
            </a:extLst>
          </p:cNvPr>
          <p:cNvSpPr/>
          <p:nvPr/>
        </p:nvSpPr>
        <p:spPr>
          <a:xfrm>
            <a:off x="4968510" y="3734844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548D-E7E5-F64A-98CB-33DC01EB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45" y="557708"/>
            <a:ext cx="4934462" cy="41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Demonstration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696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149B9-032A-C941-8F1C-42A706F5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2" y="1540622"/>
            <a:ext cx="7575117" cy="1334125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59128" y="1063741"/>
            <a:ext cx="2466526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HTML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670504" y="3025425"/>
            <a:ext cx="2121430" cy="644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Element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87AFBC-F829-CE40-9C93-711926D4341A}"/>
              </a:ext>
            </a:extLst>
          </p:cNvPr>
          <p:cNvSpPr/>
          <p:nvPr/>
        </p:nvSpPr>
        <p:spPr>
          <a:xfrm rot="16200000">
            <a:off x="4122180" y="-73198"/>
            <a:ext cx="257094" cy="625252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306F835-E412-024C-90B1-15042EDCAA6E}"/>
              </a:ext>
            </a:extLst>
          </p:cNvPr>
          <p:cNvSpPr/>
          <p:nvPr/>
        </p:nvSpPr>
        <p:spPr>
          <a:xfrm rot="16200000">
            <a:off x="3446401" y="517842"/>
            <a:ext cx="224702" cy="395416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1FA5DAF9-33EE-B048-8F47-D14687103674}"/>
              </a:ext>
            </a:extLst>
          </p:cNvPr>
          <p:cNvSpPr txBox="1">
            <a:spLocks/>
          </p:cNvSpPr>
          <p:nvPr/>
        </p:nvSpPr>
        <p:spPr>
          <a:xfrm>
            <a:off x="2961843" y="2448488"/>
            <a:ext cx="1781733" cy="1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Attribute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9DBA896-AB3F-1E40-AB10-33F1050543F8}"/>
              </a:ext>
            </a:extLst>
          </p:cNvPr>
          <p:cNvSpPr/>
          <p:nvPr/>
        </p:nvSpPr>
        <p:spPr>
          <a:xfrm rot="16200000">
            <a:off x="6229638" y="2142828"/>
            <a:ext cx="175665" cy="67336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16">
            <a:extLst>
              <a:ext uri="{FF2B5EF4-FFF2-40B4-BE49-F238E27FC236}">
                <a16:creationId xmlns:a16="http://schemas.microsoft.com/office/drawing/2014/main" id="{C8AB8495-6371-B54E-8916-B4BE2EB108FE}"/>
              </a:ext>
            </a:extLst>
          </p:cNvPr>
          <p:cNvSpPr txBox="1">
            <a:spLocks/>
          </p:cNvSpPr>
          <p:nvPr/>
        </p:nvSpPr>
        <p:spPr>
          <a:xfrm>
            <a:off x="5764695" y="2444357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89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11" grpId="0" animBg="1"/>
      <p:bldP spid="15" grpId="0" animBg="1"/>
      <p:bldP spid="16" grpId="0" build="p"/>
      <p:bldP spid="12" grpId="0" animBg="1"/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9D1F6-FA44-1449-8646-FE768828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04" y="1301254"/>
            <a:ext cx="9144000" cy="2656081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2215806" y="745512"/>
            <a:ext cx="4264329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Cascading Style Sheet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891976" y="2771555"/>
            <a:ext cx="1490472" cy="47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latin typeface="Raleway" panose="020B0503030101060003" pitchFamily="34" charset="77"/>
              </a:rPr>
              <a:t>property</a:t>
            </a:r>
            <a:endParaRPr sz="1600" dirty="0">
              <a:latin typeface="Raleway" panose="020B0503030101060003" pitchFamily="34" charset="77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87AFBC-F829-CE40-9C93-711926D4341A}"/>
              </a:ext>
            </a:extLst>
          </p:cNvPr>
          <p:cNvSpPr/>
          <p:nvPr/>
        </p:nvSpPr>
        <p:spPr>
          <a:xfrm rot="16200000">
            <a:off x="3359585" y="2303946"/>
            <a:ext cx="175778" cy="111099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1FA5DAF9-33EE-B048-8F47-D14687103674}"/>
              </a:ext>
            </a:extLst>
          </p:cNvPr>
          <p:cNvSpPr txBox="1">
            <a:spLocks/>
          </p:cNvSpPr>
          <p:nvPr/>
        </p:nvSpPr>
        <p:spPr>
          <a:xfrm>
            <a:off x="4258263" y="2802035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latin typeface="Raleway" panose="020B0503030101060003" pitchFamily="34" charset="77"/>
              </a:rPr>
              <a:t>value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7E27B0A-D88F-8043-8449-632929445419}"/>
              </a:ext>
            </a:extLst>
          </p:cNvPr>
          <p:cNvSpPr/>
          <p:nvPr/>
        </p:nvSpPr>
        <p:spPr>
          <a:xfrm rot="16200000">
            <a:off x="4584880" y="2482255"/>
            <a:ext cx="157490" cy="77266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11" grpId="0" animBg="1"/>
      <p:bldP spid="16" grpId="0" build="p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92768" y="50192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Inline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1640" y="3035623"/>
            <a:ext cx="4914732" cy="2631968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FFD67A"/>
                </a:solidFill>
              </a:rPr>
              <a:t>style</a:t>
            </a:r>
            <a:r>
              <a:rPr lang="en-US" dirty="0"/>
              <a:t> </a:t>
            </a:r>
            <a:r>
              <a:rPr lang="en-US" dirty="0">
                <a:solidFill>
                  <a:srgbClr val="FFD67A"/>
                </a:solidFill>
              </a:rPr>
              <a:t>attribute</a:t>
            </a:r>
          </a:p>
          <a:p>
            <a:r>
              <a:rPr lang="en-US" dirty="0"/>
              <a:t>Only applies to specific </a:t>
            </a:r>
            <a:r>
              <a:rPr lang="en-US" dirty="0">
                <a:solidFill>
                  <a:srgbClr val="55CFE8"/>
                </a:solidFill>
              </a:rPr>
              <a:t>element</a:t>
            </a:r>
          </a:p>
          <a:p>
            <a:r>
              <a:rPr lang="en-US" dirty="0"/>
              <a:t>Placed in </a:t>
            </a:r>
            <a:r>
              <a:rPr lang="en-US" dirty="0">
                <a:solidFill>
                  <a:srgbClr val="55CFE8"/>
                </a:solidFill>
              </a:rPr>
              <a:t>&lt;body&gt; </a:t>
            </a:r>
            <a:r>
              <a:rPr lang="en-US" dirty="0"/>
              <a:t>section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F7530-D43B-B045-B731-F53121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068"/>
            <a:ext cx="9144000" cy="209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“</a:t>
            </a:r>
            <a:r>
              <a:rPr lang="en" sz="2800" dirty="0">
                <a:latin typeface="Raleway" panose="020B0503030101060003" pitchFamily="34" charset="77"/>
              </a:rPr>
              <a:t>What if I want it to apply to all </a:t>
            </a:r>
            <a:r>
              <a:rPr lang="en" sz="40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the rest of the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63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561120" y="50419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Embedded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1285" y="1385050"/>
            <a:ext cx="3304809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&lt;style&gt; </a:t>
            </a:r>
            <a:r>
              <a:rPr lang="en-US" sz="1600" dirty="0">
                <a:latin typeface="Raleway" panose="020B0503030101060003" pitchFamily="34" charset="77"/>
              </a:rPr>
              <a:t>element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latin typeface="Raleway" panose="020B0503030101060003" pitchFamily="34" charset="77"/>
              </a:rPr>
              <a:t>section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Only applies to a single HTML page document</a:t>
            </a:r>
          </a:p>
          <a:p>
            <a:endParaRPr lang="en-US" sz="1600" dirty="0">
              <a:latin typeface="Raleway" panose="020B05030301010600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22170-8974-CE40-9570-A7FCC60D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8" y="938783"/>
            <a:ext cx="4847676" cy="41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59896" y="35155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CSS format</a:t>
            </a:r>
            <a:endParaRPr dirty="0">
              <a:latin typeface="Montserrat" pitchFamily="2" charset="77"/>
            </a:endParaRPr>
          </a:p>
        </p:txBody>
      </p:sp>
      <p:pic>
        <p:nvPicPr>
          <p:cNvPr id="10" name="Shape 381">
            <a:extLst>
              <a:ext uri="{FF2B5EF4-FFF2-40B4-BE49-F238E27FC236}">
                <a16:creationId xmlns:a16="http://schemas.microsoft.com/office/drawing/2014/main" id="{217E8480-23B0-5F4D-BF4C-08DF79DAE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4"/>
          <a:stretch/>
        </p:blipFill>
        <p:spPr>
          <a:xfrm>
            <a:off x="1021901" y="987552"/>
            <a:ext cx="6233961" cy="3648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3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the same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more than one html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895710"/>
      </p:ext>
    </p:extLst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453</Words>
  <Application>Microsoft Macintosh PowerPoint</Application>
  <PresentationFormat>On-screen Show (16:9)</PresentationFormat>
  <Paragraphs>115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Hind</vt:lpstr>
      <vt:lpstr>Calibri</vt:lpstr>
      <vt:lpstr>Raleway</vt:lpstr>
      <vt:lpstr>Arial</vt:lpstr>
      <vt:lpstr>Montserrat</vt:lpstr>
      <vt:lpstr>Dumaine</vt:lpstr>
      <vt:lpstr> WORKSHOP</vt:lpstr>
      <vt:lpstr>PowerPoint Presentation</vt:lpstr>
      <vt:lpstr>Recap HTML</vt:lpstr>
      <vt:lpstr>Cascading Style Sheet</vt:lpstr>
      <vt:lpstr>Inline Style Sheet</vt:lpstr>
      <vt:lpstr>PowerPoint Presentation</vt:lpstr>
      <vt:lpstr>Embedded Style Sheet</vt:lpstr>
      <vt:lpstr>CSS format</vt:lpstr>
      <vt:lpstr>PowerPoint Presentation</vt:lpstr>
      <vt:lpstr>External Style Sheet</vt:lpstr>
      <vt:lpstr>Hexadecimal Colors</vt:lpstr>
      <vt:lpstr>Comparing Hex with RGB</vt:lpstr>
      <vt:lpstr>PowerPoint Presentation</vt:lpstr>
      <vt:lpstr>Types of CSS</vt:lpstr>
      <vt:lpstr>Quiz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COMMONLY USED CSS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51</cp:revision>
  <dcterms:modified xsi:type="dcterms:W3CDTF">2018-04-13T06:04:04Z</dcterms:modified>
</cp:coreProperties>
</file>